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League Spartan" charset="1" panose="00000800000000000000"/>
      <p:regular r:id="rId14"/>
    </p:embeddedFont>
    <p:embeddedFont>
      <p:font typeface="Roboto" charset="1" panose="02000000000000000000"/>
      <p:regular r:id="rId15"/>
    </p:embeddedFont>
    <p:embeddedFont>
      <p:font typeface="Roboto Bold" charset="1" panose="02000000000000000000"/>
      <p:regular r:id="rId16"/>
    </p:embeddedFont>
    <p:embeddedFont>
      <p:font typeface="Roboto Italics" charset="1" panose="02000000000000000000"/>
      <p:regular r:id="rId17"/>
    </p:embeddedFont>
    <p:embeddedFont>
      <p:font typeface="Roboto Bold Italics" charset="1" panose="02000000000000000000"/>
      <p:regular r:id="rId18"/>
    </p:embeddedFont>
    <p:embeddedFont>
      <p:font typeface="Open Sans" charset="1" panose="00000000000000000000"/>
      <p:regular r:id="rId19"/>
    </p:embeddedFont>
    <p:embeddedFont>
      <p:font typeface="Open Sans Bold" charset="1" panose="00000000000000000000"/>
      <p:regular r:id="rId20"/>
    </p:embeddedFont>
    <p:embeddedFont>
      <p:font typeface="Open Sans Italics" charset="1" panose="00000000000000000000"/>
      <p:regular r:id="rId21"/>
    </p:embeddedFont>
    <p:embeddedFont>
      <p:font typeface="Open Sans Bold Italics" charset="1" panose="00000000000000000000"/>
      <p:regular r:id="rId22"/>
    </p:embeddedFont>
    <p:embeddedFont>
      <p:font typeface="Open Sans Light" charset="1" panose="00000000000000000000"/>
      <p:regular r:id="rId23"/>
    </p:embeddedFont>
    <p:embeddedFont>
      <p:font typeface="Open Sans Light Italics" charset="1" panose="00000000000000000000"/>
      <p:regular r:id="rId24"/>
    </p:embeddedFont>
    <p:embeddedFont>
      <p:font typeface="Open Sans Medium" charset="1" panose="00000000000000000000"/>
      <p:regular r:id="rId25"/>
    </p:embeddedFont>
    <p:embeddedFont>
      <p:font typeface="Open Sans Medium Italics" charset="1" panose="00000000000000000000"/>
      <p:regular r:id="rId26"/>
    </p:embeddedFont>
    <p:embeddedFont>
      <p:font typeface="Open Sans Semi-Bold" charset="1" panose="00000000000000000000"/>
      <p:regular r:id="rId27"/>
    </p:embeddedFont>
    <p:embeddedFont>
      <p:font typeface="Open Sans Semi-Bold Italics" charset="1" panose="00000000000000000000"/>
      <p:regular r:id="rId28"/>
    </p:embeddedFont>
    <p:embeddedFont>
      <p:font typeface="Open Sans Ultra-Bold" charset="1" panose="00000000000000000000"/>
      <p:regular r:id="rId29"/>
    </p:embeddedFont>
    <p:embeddedFont>
      <p:font typeface="Open Sans Ultra-Bold Italics"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F3yU1uz2M.mp4" Type="http://schemas.openxmlformats.org/officeDocument/2006/relationships/video"/><Relationship Id="rId4" Target="../media/VAF3yU1uz2M.mp4" Type="http://schemas.microsoft.com/office/2007/relationships/media"/></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jpeg" Type="http://schemas.openxmlformats.org/officeDocument/2006/relationships/image"/><Relationship Id="rId11" Target="../media/image11.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1.jpeg" Type="http://schemas.openxmlformats.org/officeDocument/2006/relationships/image"/><Relationship Id="rId13" Target="../media/image22.jpe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2840574"/>
            <a:ext cx="18414997" cy="5042078"/>
          </a:xfrm>
          <a:custGeom>
            <a:avLst/>
            <a:gdLst/>
            <a:ahLst/>
            <a:cxnLst/>
            <a:rect r="r" b="b" t="t" l="l"/>
            <a:pathLst>
              <a:path h="5042078" w="18414997">
                <a:moveTo>
                  <a:pt x="0" y="0"/>
                </a:moveTo>
                <a:lnTo>
                  <a:pt x="18414997" y="0"/>
                </a:lnTo>
                <a:lnTo>
                  <a:pt x="18414997" y="5042078"/>
                </a:lnTo>
                <a:lnTo>
                  <a:pt x="0" y="50420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2298089" y="4411847"/>
            <a:ext cx="2918584" cy="2917946"/>
            <a:chOff x="0" y="0"/>
            <a:chExt cx="3891445" cy="3890594"/>
          </a:xfrm>
        </p:grpSpPr>
        <p:sp>
          <p:nvSpPr>
            <p:cNvPr name="Freeform 4" id="4"/>
            <p:cNvSpPr/>
            <p:nvPr/>
          </p:nvSpPr>
          <p:spPr>
            <a:xfrm flipH="false" flipV="false" rot="0">
              <a:off x="0" y="0"/>
              <a:ext cx="3891534" cy="3890645"/>
            </a:xfrm>
            <a:custGeom>
              <a:avLst/>
              <a:gdLst/>
              <a:ahLst/>
              <a:cxnLst/>
              <a:rect r="r" b="b" t="t" l="l"/>
              <a:pathLst>
                <a:path h="3890645" w="3891534">
                  <a:moveTo>
                    <a:pt x="1945767" y="0"/>
                  </a:moveTo>
                  <a:cubicBezTo>
                    <a:pt x="871093" y="0"/>
                    <a:pt x="0" y="871093"/>
                    <a:pt x="0" y="1945767"/>
                  </a:cubicBezTo>
                  <a:cubicBezTo>
                    <a:pt x="0" y="3001010"/>
                    <a:pt x="840105" y="3860038"/>
                    <a:pt x="1887982" y="3890645"/>
                  </a:cubicBezTo>
                  <a:lnTo>
                    <a:pt x="2003552" y="3890645"/>
                  </a:lnTo>
                  <a:cubicBezTo>
                    <a:pt x="3051429" y="3860038"/>
                    <a:pt x="3891534" y="3001010"/>
                    <a:pt x="3891534" y="1945767"/>
                  </a:cubicBezTo>
                  <a:cubicBezTo>
                    <a:pt x="3891407" y="871093"/>
                    <a:pt x="3020314" y="0"/>
                    <a:pt x="1945767" y="0"/>
                  </a:cubicBezTo>
                  <a:close/>
                </a:path>
              </a:pathLst>
            </a:custGeom>
            <a:blipFill>
              <a:blip r:embed="rId4"/>
              <a:stretch>
                <a:fillRect l="-51312" t="-8023" r="-11083" b="1"/>
              </a:stretch>
            </a:blipFill>
          </p:spPr>
        </p:sp>
      </p:grpSp>
      <p:sp>
        <p:nvSpPr>
          <p:cNvPr name="Freeform 5" id="5"/>
          <p:cNvSpPr/>
          <p:nvPr/>
        </p:nvSpPr>
        <p:spPr>
          <a:xfrm flipH="false" flipV="false" rot="0">
            <a:off x="0" y="1271530"/>
            <a:ext cx="4030466" cy="156286"/>
          </a:xfrm>
          <a:custGeom>
            <a:avLst/>
            <a:gdLst/>
            <a:ahLst/>
            <a:cxnLst/>
            <a:rect r="r" b="b" t="t" l="l"/>
            <a:pathLst>
              <a:path h="156286" w="4030466">
                <a:moveTo>
                  <a:pt x="0" y="0"/>
                </a:moveTo>
                <a:lnTo>
                  <a:pt x="4030466" y="0"/>
                </a:lnTo>
                <a:lnTo>
                  <a:pt x="4030466" y="156287"/>
                </a:lnTo>
                <a:lnTo>
                  <a:pt x="0" y="156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96248" y="697097"/>
            <a:ext cx="427758" cy="427758"/>
          </a:xfrm>
          <a:custGeom>
            <a:avLst/>
            <a:gdLst/>
            <a:ahLst/>
            <a:cxnLst/>
            <a:rect r="r" b="b" t="t" l="l"/>
            <a:pathLst>
              <a:path h="427758" w="427758">
                <a:moveTo>
                  <a:pt x="0" y="0"/>
                </a:moveTo>
                <a:lnTo>
                  <a:pt x="427759" y="0"/>
                </a:lnTo>
                <a:lnTo>
                  <a:pt x="427759" y="427758"/>
                </a:lnTo>
                <a:lnTo>
                  <a:pt x="0" y="4277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a:grpSpLocks noChangeAspect="true"/>
          </p:cNvGrpSpPr>
          <p:nvPr/>
        </p:nvGrpSpPr>
        <p:grpSpPr>
          <a:xfrm rot="0">
            <a:off x="17193997" y="612419"/>
            <a:ext cx="555784" cy="295275"/>
            <a:chOff x="0" y="0"/>
            <a:chExt cx="555790" cy="295275"/>
          </a:xfrm>
        </p:grpSpPr>
        <p:sp>
          <p:nvSpPr>
            <p:cNvPr name="Freeform 8" id="8"/>
            <p:cNvSpPr/>
            <p:nvPr/>
          </p:nvSpPr>
          <p:spPr>
            <a:xfrm flipH="false" flipV="false" rot="0">
              <a:off x="0" y="0"/>
              <a:ext cx="555879" cy="295275"/>
            </a:xfrm>
            <a:custGeom>
              <a:avLst/>
              <a:gdLst/>
              <a:ahLst/>
              <a:cxnLst/>
              <a:rect r="r" b="b" t="t" l="l"/>
              <a:pathLst>
                <a:path h="295275" w="555879">
                  <a:moveTo>
                    <a:pt x="0" y="0"/>
                  </a:moveTo>
                  <a:lnTo>
                    <a:pt x="0" y="74295"/>
                  </a:lnTo>
                  <a:lnTo>
                    <a:pt x="95631" y="148336"/>
                  </a:lnTo>
                  <a:lnTo>
                    <a:pt x="0" y="221996"/>
                  </a:lnTo>
                  <a:lnTo>
                    <a:pt x="0" y="295275"/>
                  </a:lnTo>
                  <a:lnTo>
                    <a:pt x="1397" y="295275"/>
                  </a:lnTo>
                  <a:lnTo>
                    <a:pt x="191643" y="147955"/>
                  </a:lnTo>
                  <a:lnTo>
                    <a:pt x="0" y="0"/>
                  </a:lnTo>
                  <a:close/>
                  <a:moveTo>
                    <a:pt x="182118" y="0"/>
                  </a:moveTo>
                  <a:lnTo>
                    <a:pt x="182118" y="74295"/>
                  </a:lnTo>
                  <a:lnTo>
                    <a:pt x="277749" y="148336"/>
                  </a:lnTo>
                  <a:lnTo>
                    <a:pt x="182118" y="221996"/>
                  </a:lnTo>
                  <a:lnTo>
                    <a:pt x="182118" y="295275"/>
                  </a:lnTo>
                  <a:lnTo>
                    <a:pt x="183515" y="295275"/>
                  </a:lnTo>
                  <a:lnTo>
                    <a:pt x="373761" y="147955"/>
                  </a:lnTo>
                  <a:lnTo>
                    <a:pt x="182118" y="0"/>
                  </a:lnTo>
                  <a:close/>
                  <a:moveTo>
                    <a:pt x="364236" y="0"/>
                  </a:moveTo>
                  <a:lnTo>
                    <a:pt x="364236" y="74295"/>
                  </a:lnTo>
                  <a:lnTo>
                    <a:pt x="459867" y="148336"/>
                  </a:lnTo>
                  <a:lnTo>
                    <a:pt x="364236" y="221996"/>
                  </a:lnTo>
                  <a:lnTo>
                    <a:pt x="364236" y="295275"/>
                  </a:lnTo>
                  <a:lnTo>
                    <a:pt x="365633" y="295275"/>
                  </a:lnTo>
                  <a:lnTo>
                    <a:pt x="555879" y="147955"/>
                  </a:lnTo>
                  <a:lnTo>
                    <a:pt x="364236" y="0"/>
                  </a:lnTo>
                  <a:close/>
                </a:path>
              </a:pathLst>
            </a:custGeom>
            <a:solidFill>
              <a:srgbClr val="C471ED"/>
            </a:solidFill>
          </p:spPr>
        </p:sp>
      </p:grpSp>
      <p:grpSp>
        <p:nvGrpSpPr>
          <p:cNvPr name="Group 9" id="9"/>
          <p:cNvGrpSpPr>
            <a:grpSpLocks noChangeAspect="true"/>
          </p:cNvGrpSpPr>
          <p:nvPr/>
        </p:nvGrpSpPr>
        <p:grpSpPr>
          <a:xfrm rot="0">
            <a:off x="3260455" y="4553074"/>
            <a:ext cx="3064526" cy="3064526"/>
            <a:chOff x="0" y="0"/>
            <a:chExt cx="4086034" cy="4086034"/>
          </a:xfrm>
        </p:grpSpPr>
        <p:sp>
          <p:nvSpPr>
            <p:cNvPr name="Freeform 10" id="10"/>
            <p:cNvSpPr/>
            <p:nvPr/>
          </p:nvSpPr>
          <p:spPr>
            <a:xfrm flipH="false" flipV="false" rot="0">
              <a:off x="0" y="0"/>
              <a:ext cx="4086098" cy="4085971"/>
            </a:xfrm>
            <a:custGeom>
              <a:avLst/>
              <a:gdLst/>
              <a:ahLst/>
              <a:cxnLst/>
              <a:rect r="r" b="b" t="t" l="l"/>
              <a:pathLst>
                <a:path h="4085971" w="4086098">
                  <a:moveTo>
                    <a:pt x="2043049" y="0"/>
                  </a:moveTo>
                  <a:cubicBezTo>
                    <a:pt x="914654" y="0"/>
                    <a:pt x="0" y="914654"/>
                    <a:pt x="0" y="2043049"/>
                  </a:cubicBezTo>
                  <a:cubicBezTo>
                    <a:pt x="0" y="3171444"/>
                    <a:pt x="914654" y="4085971"/>
                    <a:pt x="2043049" y="4085971"/>
                  </a:cubicBezTo>
                  <a:cubicBezTo>
                    <a:pt x="3171444" y="4085971"/>
                    <a:pt x="4086098" y="3171317"/>
                    <a:pt x="4086098" y="2042922"/>
                  </a:cubicBezTo>
                  <a:cubicBezTo>
                    <a:pt x="4086098" y="914527"/>
                    <a:pt x="3171317" y="0"/>
                    <a:pt x="2043049" y="0"/>
                  </a:cubicBezTo>
                  <a:close/>
                </a:path>
              </a:pathLst>
            </a:custGeom>
            <a:blipFill>
              <a:blip r:embed="rId9"/>
              <a:stretch>
                <a:fillRect l="0" t="-16736" r="1" b="-16078"/>
              </a:stretch>
            </a:blipFill>
          </p:spPr>
        </p:sp>
      </p:grpSp>
      <p:grpSp>
        <p:nvGrpSpPr>
          <p:cNvPr name="Group 11" id="11"/>
          <p:cNvGrpSpPr>
            <a:grpSpLocks noChangeAspect="true"/>
          </p:cNvGrpSpPr>
          <p:nvPr/>
        </p:nvGrpSpPr>
        <p:grpSpPr>
          <a:xfrm rot="0">
            <a:off x="7611742" y="4546244"/>
            <a:ext cx="3064526" cy="3064526"/>
            <a:chOff x="0" y="0"/>
            <a:chExt cx="4086034" cy="4086034"/>
          </a:xfrm>
        </p:grpSpPr>
        <p:sp>
          <p:nvSpPr>
            <p:cNvPr name="Freeform 12" id="12"/>
            <p:cNvSpPr/>
            <p:nvPr/>
          </p:nvSpPr>
          <p:spPr>
            <a:xfrm flipH="false" flipV="false" rot="0">
              <a:off x="0" y="0"/>
              <a:ext cx="4086098" cy="4085971"/>
            </a:xfrm>
            <a:custGeom>
              <a:avLst/>
              <a:gdLst/>
              <a:ahLst/>
              <a:cxnLst/>
              <a:rect r="r" b="b" t="t" l="l"/>
              <a:pathLst>
                <a:path h="4085971" w="4086098">
                  <a:moveTo>
                    <a:pt x="2043049" y="0"/>
                  </a:moveTo>
                  <a:cubicBezTo>
                    <a:pt x="914654" y="0"/>
                    <a:pt x="0" y="914654"/>
                    <a:pt x="0" y="2043049"/>
                  </a:cubicBezTo>
                  <a:cubicBezTo>
                    <a:pt x="0" y="3171444"/>
                    <a:pt x="914654" y="4085971"/>
                    <a:pt x="2043049" y="4085971"/>
                  </a:cubicBezTo>
                  <a:cubicBezTo>
                    <a:pt x="3171444" y="4085971"/>
                    <a:pt x="4086098" y="3171317"/>
                    <a:pt x="4086098" y="2042922"/>
                  </a:cubicBezTo>
                  <a:cubicBezTo>
                    <a:pt x="4086098" y="914527"/>
                    <a:pt x="3171317" y="0"/>
                    <a:pt x="2043049" y="0"/>
                  </a:cubicBezTo>
                  <a:close/>
                </a:path>
              </a:pathLst>
            </a:custGeom>
            <a:blipFill>
              <a:blip r:embed="rId10"/>
              <a:stretch>
                <a:fillRect l="0" t="-14007" r="1" b="-14119"/>
              </a:stretch>
            </a:blipFill>
          </p:spPr>
        </p:sp>
      </p:grpSp>
      <p:grpSp>
        <p:nvGrpSpPr>
          <p:cNvPr name="Group 13" id="13"/>
          <p:cNvGrpSpPr>
            <a:grpSpLocks noChangeAspect="true"/>
          </p:cNvGrpSpPr>
          <p:nvPr/>
        </p:nvGrpSpPr>
        <p:grpSpPr>
          <a:xfrm rot="0">
            <a:off x="12170626" y="4337761"/>
            <a:ext cx="3131029" cy="3131029"/>
            <a:chOff x="0" y="0"/>
            <a:chExt cx="4174706" cy="4174706"/>
          </a:xfrm>
        </p:grpSpPr>
        <p:sp>
          <p:nvSpPr>
            <p:cNvPr name="Freeform 14" id="14"/>
            <p:cNvSpPr/>
            <p:nvPr/>
          </p:nvSpPr>
          <p:spPr>
            <a:xfrm flipH="false" flipV="false" rot="0">
              <a:off x="0" y="0"/>
              <a:ext cx="4174744" cy="4174744"/>
            </a:xfrm>
            <a:custGeom>
              <a:avLst/>
              <a:gdLst/>
              <a:ahLst/>
              <a:cxnLst/>
              <a:rect r="r" b="b" t="t" l="l"/>
              <a:pathLst>
                <a:path h="4174744" w="4174744">
                  <a:moveTo>
                    <a:pt x="2087372" y="0"/>
                  </a:moveTo>
                  <a:cubicBezTo>
                    <a:pt x="934593" y="0"/>
                    <a:pt x="0" y="934593"/>
                    <a:pt x="0" y="2087372"/>
                  </a:cubicBezTo>
                  <a:cubicBezTo>
                    <a:pt x="0" y="3240151"/>
                    <a:pt x="934593" y="4174744"/>
                    <a:pt x="2087372" y="4174744"/>
                  </a:cubicBezTo>
                  <a:cubicBezTo>
                    <a:pt x="3239516" y="4174744"/>
                    <a:pt x="4173728" y="3241167"/>
                    <a:pt x="4174744" y="2089150"/>
                  </a:cubicBezTo>
                  <a:lnTo>
                    <a:pt x="4174744" y="2089150"/>
                  </a:lnTo>
                  <a:lnTo>
                    <a:pt x="4174744" y="2086356"/>
                  </a:lnTo>
                  <a:lnTo>
                    <a:pt x="4174744" y="2086356"/>
                  </a:lnTo>
                  <a:cubicBezTo>
                    <a:pt x="4174236" y="933958"/>
                    <a:pt x="3239897" y="0"/>
                    <a:pt x="2087372" y="0"/>
                  </a:cubicBezTo>
                  <a:close/>
                </a:path>
              </a:pathLst>
            </a:custGeom>
            <a:blipFill>
              <a:blip r:embed="rId11"/>
              <a:stretch>
                <a:fillRect l="0" t="-16736" r="0" b="-16075"/>
              </a:stretch>
            </a:blipFill>
          </p:spPr>
        </p:sp>
      </p:grpSp>
      <p:sp>
        <p:nvSpPr>
          <p:cNvPr name="TextBox 15" id="15"/>
          <p:cNvSpPr txBox="true"/>
          <p:nvPr/>
        </p:nvSpPr>
        <p:spPr>
          <a:xfrm rot="0">
            <a:off x="7359225" y="1674171"/>
            <a:ext cx="3569265" cy="1095970"/>
          </a:xfrm>
          <a:prstGeom prst="rect">
            <a:avLst/>
          </a:prstGeom>
        </p:spPr>
        <p:txBody>
          <a:bodyPr anchor="t" rtlCol="false" tIns="0" lIns="0" bIns="0" rIns="0">
            <a:spAutoFit/>
          </a:bodyPr>
          <a:lstStyle/>
          <a:p>
            <a:pPr algn="l">
              <a:lnSpc>
                <a:spcPts val="8892"/>
              </a:lnSpc>
            </a:pPr>
            <a:r>
              <a:rPr lang="en-US" sz="6351">
                <a:solidFill>
                  <a:srgbClr val="28094B"/>
                </a:solidFill>
                <a:latin typeface="Roboto Bold"/>
              </a:rPr>
              <a:t>Our Team</a:t>
            </a:r>
          </a:p>
        </p:txBody>
      </p:sp>
      <p:sp>
        <p:nvSpPr>
          <p:cNvPr name="TextBox 16" id="16"/>
          <p:cNvSpPr txBox="true"/>
          <p:nvPr/>
        </p:nvSpPr>
        <p:spPr>
          <a:xfrm rot="0">
            <a:off x="3230175" y="7948793"/>
            <a:ext cx="3569121" cy="398553"/>
          </a:xfrm>
          <a:prstGeom prst="rect">
            <a:avLst/>
          </a:prstGeom>
        </p:spPr>
        <p:txBody>
          <a:bodyPr anchor="t" rtlCol="false" tIns="0" lIns="0" bIns="0" rIns="0">
            <a:spAutoFit/>
          </a:bodyPr>
          <a:lstStyle/>
          <a:p>
            <a:pPr algn="l">
              <a:lnSpc>
                <a:spcPts val="3232"/>
              </a:lnSpc>
            </a:pPr>
            <a:r>
              <a:rPr lang="en-US" sz="2308">
                <a:solidFill>
                  <a:srgbClr val="000000"/>
                </a:solidFill>
                <a:latin typeface="League Spartan"/>
              </a:rPr>
              <a:t>Rakhmetuly Zhanserik</a:t>
            </a:r>
          </a:p>
        </p:txBody>
      </p:sp>
      <p:sp>
        <p:nvSpPr>
          <p:cNvPr name="TextBox 17" id="17"/>
          <p:cNvSpPr txBox="true"/>
          <p:nvPr/>
        </p:nvSpPr>
        <p:spPr>
          <a:xfrm rot="0">
            <a:off x="7738520" y="8121120"/>
            <a:ext cx="3043813" cy="398553"/>
          </a:xfrm>
          <a:prstGeom prst="rect">
            <a:avLst/>
          </a:prstGeom>
        </p:spPr>
        <p:txBody>
          <a:bodyPr anchor="t" rtlCol="false" tIns="0" lIns="0" bIns="0" rIns="0">
            <a:spAutoFit/>
          </a:bodyPr>
          <a:lstStyle/>
          <a:p>
            <a:pPr algn="l">
              <a:lnSpc>
                <a:spcPts val="3232"/>
              </a:lnSpc>
            </a:pPr>
            <a:r>
              <a:rPr lang="en-US" sz="2308">
                <a:solidFill>
                  <a:srgbClr val="000000"/>
                </a:solidFill>
                <a:latin typeface="League Spartan"/>
              </a:rPr>
              <a:t>Amiruldayev Emil</a:t>
            </a:r>
          </a:p>
        </p:txBody>
      </p:sp>
      <p:sp>
        <p:nvSpPr>
          <p:cNvPr name="TextBox 18" id="18"/>
          <p:cNvSpPr txBox="true"/>
          <p:nvPr/>
        </p:nvSpPr>
        <p:spPr>
          <a:xfrm rot="0">
            <a:off x="11739534" y="8121120"/>
            <a:ext cx="3996334" cy="398553"/>
          </a:xfrm>
          <a:prstGeom prst="rect">
            <a:avLst/>
          </a:prstGeom>
        </p:spPr>
        <p:txBody>
          <a:bodyPr anchor="t" rtlCol="false" tIns="0" lIns="0" bIns="0" rIns="0">
            <a:spAutoFit/>
          </a:bodyPr>
          <a:lstStyle/>
          <a:p>
            <a:pPr algn="l">
              <a:lnSpc>
                <a:spcPts val="3232"/>
              </a:lnSpc>
            </a:pPr>
            <a:r>
              <a:rPr lang="en-US" sz="2308">
                <a:solidFill>
                  <a:srgbClr val="000000"/>
                </a:solidFill>
                <a:latin typeface="League Spartan"/>
              </a:rPr>
              <a:t>Nurpeissov Daniyar</a:t>
            </a:r>
          </a:p>
        </p:txBody>
      </p:sp>
      <p:sp>
        <p:nvSpPr>
          <p:cNvPr name="TextBox 19" id="19"/>
          <p:cNvSpPr txBox="true"/>
          <p:nvPr/>
        </p:nvSpPr>
        <p:spPr>
          <a:xfrm rot="0">
            <a:off x="2436734" y="8718821"/>
            <a:ext cx="4362563" cy="916258"/>
          </a:xfrm>
          <a:prstGeom prst="rect">
            <a:avLst/>
          </a:prstGeom>
        </p:spPr>
        <p:txBody>
          <a:bodyPr anchor="t" rtlCol="false" tIns="0" lIns="0" bIns="0" rIns="0">
            <a:spAutoFit/>
          </a:bodyPr>
          <a:lstStyle/>
          <a:p>
            <a:pPr algn="just">
              <a:lnSpc>
                <a:spcPts val="1799"/>
              </a:lnSpc>
            </a:pPr>
          </a:p>
          <a:p>
            <a:pPr algn="just">
              <a:lnSpc>
                <a:spcPts val="1799"/>
              </a:lnSpc>
            </a:pPr>
            <a:r>
              <a:rPr lang="en-US" sz="1699" spc="67">
                <a:solidFill>
                  <a:srgbClr val="000000"/>
                </a:solidFill>
                <a:latin typeface="Kollektif Bold"/>
              </a:rPr>
              <a:t>GROUP:SIS 2121</a:t>
            </a:r>
          </a:p>
          <a:p>
            <a:pPr algn="just">
              <a:lnSpc>
                <a:spcPts val="1799"/>
              </a:lnSpc>
            </a:pPr>
            <a:r>
              <a:rPr lang="en-US" sz="1699" spc="67">
                <a:solidFill>
                  <a:srgbClr val="000000"/>
                </a:solidFill>
                <a:latin typeface="Kollektif Bold"/>
              </a:rPr>
              <a:t>RESPONSIBILITIES IN PROJECT:</a:t>
            </a:r>
          </a:p>
          <a:p>
            <a:pPr algn="just">
              <a:lnSpc>
                <a:spcPts val="1799"/>
              </a:lnSpc>
            </a:pPr>
            <a:r>
              <a:rPr lang="en-US" sz="1699" spc="67">
                <a:solidFill>
                  <a:srgbClr val="000000"/>
                </a:solidFill>
                <a:latin typeface="Kollektif Bold"/>
              </a:rPr>
              <a:t>INTEGRATION ENCRYPT AND DECRYPT</a:t>
            </a:r>
          </a:p>
        </p:txBody>
      </p:sp>
      <p:sp>
        <p:nvSpPr>
          <p:cNvPr name="TextBox 20" id="20"/>
          <p:cNvSpPr txBox="true"/>
          <p:nvPr/>
        </p:nvSpPr>
        <p:spPr>
          <a:xfrm rot="0">
            <a:off x="7611742" y="8718821"/>
            <a:ext cx="3473206" cy="1135333"/>
          </a:xfrm>
          <a:prstGeom prst="rect">
            <a:avLst/>
          </a:prstGeom>
        </p:spPr>
        <p:txBody>
          <a:bodyPr anchor="t" rtlCol="false" tIns="0" lIns="0" bIns="0" rIns="0">
            <a:spAutoFit/>
          </a:bodyPr>
          <a:lstStyle/>
          <a:p>
            <a:pPr algn="ctr">
              <a:lnSpc>
                <a:spcPts val="1799"/>
              </a:lnSpc>
            </a:pPr>
            <a:r>
              <a:rPr lang="en-US" sz="1699" spc="67">
                <a:solidFill>
                  <a:srgbClr val="000000"/>
                </a:solidFill>
                <a:latin typeface="Kollektif Bold"/>
              </a:rPr>
              <a:t>:</a:t>
            </a:r>
          </a:p>
          <a:p>
            <a:pPr algn="just">
              <a:lnSpc>
                <a:spcPts val="1799"/>
              </a:lnSpc>
            </a:pPr>
            <a:r>
              <a:rPr lang="en-US" sz="1699" spc="67">
                <a:solidFill>
                  <a:srgbClr val="000000"/>
                </a:solidFill>
                <a:latin typeface="Kollektif Bold"/>
              </a:rPr>
              <a:t>GROUP:SIS 2121</a:t>
            </a:r>
          </a:p>
          <a:p>
            <a:pPr algn="l">
              <a:lnSpc>
                <a:spcPts val="1799"/>
              </a:lnSpc>
            </a:pPr>
            <a:r>
              <a:rPr lang="en-US" sz="1699" spc="67">
                <a:solidFill>
                  <a:srgbClr val="000000"/>
                </a:solidFill>
                <a:latin typeface="Kollektif Bold"/>
              </a:rPr>
              <a:t>RESPONSIBILITIES IN PROJECT:BOT CREATION AND SETUP</a:t>
            </a:r>
          </a:p>
        </p:txBody>
      </p:sp>
      <p:sp>
        <p:nvSpPr>
          <p:cNvPr name="TextBox 21" id="21"/>
          <p:cNvSpPr txBox="true"/>
          <p:nvPr/>
        </p:nvSpPr>
        <p:spPr>
          <a:xfrm rot="0">
            <a:off x="12170626" y="8828359"/>
            <a:ext cx="3998315" cy="697183"/>
          </a:xfrm>
          <a:prstGeom prst="rect">
            <a:avLst/>
          </a:prstGeom>
        </p:spPr>
        <p:txBody>
          <a:bodyPr anchor="t" rtlCol="false" tIns="0" lIns="0" bIns="0" rIns="0">
            <a:spAutoFit/>
          </a:bodyPr>
          <a:lstStyle/>
          <a:p>
            <a:pPr algn="just">
              <a:lnSpc>
                <a:spcPts val="1799"/>
              </a:lnSpc>
            </a:pPr>
            <a:r>
              <a:rPr lang="en-US" sz="1699" spc="67">
                <a:solidFill>
                  <a:srgbClr val="000000"/>
                </a:solidFill>
                <a:latin typeface="Kollektif Bold"/>
              </a:rPr>
              <a:t>GROUP:SIS 2121</a:t>
            </a:r>
          </a:p>
          <a:p>
            <a:pPr algn="just">
              <a:lnSpc>
                <a:spcPts val="1799"/>
              </a:lnSpc>
            </a:pPr>
            <a:r>
              <a:rPr lang="en-US" sz="1699" spc="67">
                <a:solidFill>
                  <a:srgbClr val="000000"/>
                </a:solidFill>
                <a:latin typeface="Kollektif Bold"/>
              </a:rPr>
              <a:t>RESPONSIBILITIES IN PROJECT:</a:t>
            </a:r>
          </a:p>
          <a:p>
            <a:pPr algn="just">
              <a:lnSpc>
                <a:spcPts val="1799"/>
              </a:lnSpc>
            </a:pPr>
            <a:r>
              <a:rPr lang="en-US" sz="1699" spc="67">
                <a:solidFill>
                  <a:srgbClr val="000000"/>
                </a:solidFill>
                <a:latin typeface="Kollektif Bold"/>
              </a:rPr>
              <a:t>INTEGRATION DATA BASE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271530"/>
            <a:ext cx="4030466" cy="156286"/>
          </a:xfrm>
          <a:custGeom>
            <a:avLst/>
            <a:gdLst/>
            <a:ahLst/>
            <a:cxnLst/>
            <a:rect r="r" b="b" t="t" l="l"/>
            <a:pathLst>
              <a:path h="156286" w="4030466">
                <a:moveTo>
                  <a:pt x="0" y="0"/>
                </a:moveTo>
                <a:lnTo>
                  <a:pt x="4030466" y="0"/>
                </a:lnTo>
                <a:lnTo>
                  <a:pt x="4030466" y="156287"/>
                </a:lnTo>
                <a:lnTo>
                  <a:pt x="0" y="156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6248" y="697097"/>
            <a:ext cx="427758" cy="427758"/>
          </a:xfrm>
          <a:custGeom>
            <a:avLst/>
            <a:gdLst/>
            <a:ahLst/>
            <a:cxnLst/>
            <a:rect r="r" b="b" t="t" l="l"/>
            <a:pathLst>
              <a:path h="427758" w="427758">
                <a:moveTo>
                  <a:pt x="0" y="0"/>
                </a:moveTo>
                <a:lnTo>
                  <a:pt x="427759" y="0"/>
                </a:lnTo>
                <a:lnTo>
                  <a:pt x="427759" y="427758"/>
                </a:lnTo>
                <a:lnTo>
                  <a:pt x="0" y="427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84212" y="2184263"/>
            <a:ext cx="17512732" cy="12787770"/>
          </a:xfrm>
          <a:custGeom>
            <a:avLst/>
            <a:gdLst/>
            <a:ahLst/>
            <a:cxnLst/>
            <a:rect r="r" b="b" t="t" l="l"/>
            <a:pathLst>
              <a:path h="12787770" w="17512732">
                <a:moveTo>
                  <a:pt x="0" y="0"/>
                </a:moveTo>
                <a:lnTo>
                  <a:pt x="17512731" y="0"/>
                </a:lnTo>
                <a:lnTo>
                  <a:pt x="17512731" y="12787770"/>
                </a:lnTo>
                <a:lnTo>
                  <a:pt x="0" y="12787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7193997" y="612419"/>
            <a:ext cx="555784" cy="295275"/>
            <a:chOff x="0" y="0"/>
            <a:chExt cx="555790" cy="295275"/>
          </a:xfrm>
        </p:grpSpPr>
        <p:sp>
          <p:nvSpPr>
            <p:cNvPr name="Freeform 6" id="6"/>
            <p:cNvSpPr/>
            <p:nvPr/>
          </p:nvSpPr>
          <p:spPr>
            <a:xfrm flipH="false" flipV="false" rot="0">
              <a:off x="0" y="0"/>
              <a:ext cx="555879" cy="295275"/>
            </a:xfrm>
            <a:custGeom>
              <a:avLst/>
              <a:gdLst/>
              <a:ahLst/>
              <a:cxnLst/>
              <a:rect r="r" b="b" t="t" l="l"/>
              <a:pathLst>
                <a:path h="295275" w="555879">
                  <a:moveTo>
                    <a:pt x="0" y="0"/>
                  </a:moveTo>
                  <a:lnTo>
                    <a:pt x="0" y="74295"/>
                  </a:lnTo>
                  <a:lnTo>
                    <a:pt x="95631" y="148336"/>
                  </a:lnTo>
                  <a:lnTo>
                    <a:pt x="0" y="221996"/>
                  </a:lnTo>
                  <a:lnTo>
                    <a:pt x="0" y="295275"/>
                  </a:lnTo>
                  <a:lnTo>
                    <a:pt x="1397" y="295275"/>
                  </a:lnTo>
                  <a:lnTo>
                    <a:pt x="191643" y="147955"/>
                  </a:lnTo>
                  <a:lnTo>
                    <a:pt x="0" y="0"/>
                  </a:lnTo>
                  <a:close/>
                  <a:moveTo>
                    <a:pt x="182118" y="0"/>
                  </a:moveTo>
                  <a:lnTo>
                    <a:pt x="182118" y="74295"/>
                  </a:lnTo>
                  <a:lnTo>
                    <a:pt x="277749" y="148336"/>
                  </a:lnTo>
                  <a:lnTo>
                    <a:pt x="182118" y="221996"/>
                  </a:lnTo>
                  <a:lnTo>
                    <a:pt x="182118" y="295275"/>
                  </a:lnTo>
                  <a:lnTo>
                    <a:pt x="183515" y="295275"/>
                  </a:lnTo>
                  <a:lnTo>
                    <a:pt x="373761" y="147955"/>
                  </a:lnTo>
                  <a:lnTo>
                    <a:pt x="182118" y="0"/>
                  </a:lnTo>
                  <a:close/>
                  <a:moveTo>
                    <a:pt x="364236" y="0"/>
                  </a:moveTo>
                  <a:lnTo>
                    <a:pt x="364236" y="74295"/>
                  </a:lnTo>
                  <a:lnTo>
                    <a:pt x="459867" y="148336"/>
                  </a:lnTo>
                  <a:lnTo>
                    <a:pt x="364236" y="221996"/>
                  </a:lnTo>
                  <a:lnTo>
                    <a:pt x="364236" y="295275"/>
                  </a:lnTo>
                  <a:lnTo>
                    <a:pt x="365633" y="295275"/>
                  </a:lnTo>
                  <a:lnTo>
                    <a:pt x="555879" y="147955"/>
                  </a:lnTo>
                  <a:lnTo>
                    <a:pt x="364236" y="0"/>
                  </a:lnTo>
                  <a:close/>
                </a:path>
              </a:pathLst>
            </a:custGeom>
            <a:solidFill>
              <a:srgbClr val="C471ED"/>
            </a:solidFill>
          </p:spPr>
        </p:sp>
      </p:grpSp>
      <p:sp>
        <p:nvSpPr>
          <p:cNvPr name="Freeform 7" id="7"/>
          <p:cNvSpPr/>
          <p:nvPr/>
        </p:nvSpPr>
        <p:spPr>
          <a:xfrm flipH="false" flipV="false" rot="0">
            <a:off x="6766503" y="1268482"/>
            <a:ext cx="10429875" cy="6105525"/>
          </a:xfrm>
          <a:custGeom>
            <a:avLst/>
            <a:gdLst/>
            <a:ahLst/>
            <a:cxnLst/>
            <a:rect r="r" b="b" t="t" l="l"/>
            <a:pathLst>
              <a:path h="6105525" w="10429875">
                <a:moveTo>
                  <a:pt x="0" y="0"/>
                </a:moveTo>
                <a:lnTo>
                  <a:pt x="10429875" y="0"/>
                </a:lnTo>
                <a:lnTo>
                  <a:pt x="10429875" y="6105525"/>
                </a:lnTo>
                <a:lnTo>
                  <a:pt x="0" y="6105525"/>
                </a:lnTo>
                <a:lnTo>
                  <a:pt x="0" y="0"/>
                </a:lnTo>
                <a:close/>
              </a:path>
            </a:pathLst>
          </a:custGeom>
          <a:blipFill>
            <a:blip r:embed="rId8"/>
            <a:stretch>
              <a:fillRect l="-2079" t="0" r="-2029" b="0"/>
            </a:stretch>
          </a:blipFill>
        </p:spPr>
      </p:sp>
      <p:sp>
        <p:nvSpPr>
          <p:cNvPr name="TextBox 8" id="8"/>
          <p:cNvSpPr txBox="true"/>
          <p:nvPr/>
        </p:nvSpPr>
        <p:spPr>
          <a:xfrm rot="0">
            <a:off x="6987407" y="6443834"/>
            <a:ext cx="9479423" cy="2176129"/>
          </a:xfrm>
          <a:prstGeom prst="rect">
            <a:avLst/>
          </a:prstGeom>
        </p:spPr>
        <p:txBody>
          <a:bodyPr anchor="t" rtlCol="false" tIns="0" lIns="0" bIns="0" rIns="0">
            <a:spAutoFit/>
          </a:bodyPr>
          <a:lstStyle/>
          <a:p>
            <a:pPr algn="ctr">
              <a:lnSpc>
                <a:spcPts val="2400"/>
              </a:lnSpc>
            </a:pPr>
            <a:r>
              <a:rPr lang="en-US" sz="2182" spc="87">
                <a:solidFill>
                  <a:srgbClr val="000000"/>
                </a:solidFill>
                <a:latin typeface="Kollektif Bold"/>
              </a:rPr>
              <a:t>ENCRYPTION IS THE PROCESS BY WHICH A READABLE MESSAGE IS CONVERTED TO AN UNREADABLE FORM TO PREVENT UNAUTHORIZED PARTIES FROM READING IT. DECRYPTION IS THE PROCESS OF CONVERTING AN ENCRYPTED MESSAGE BACK TO ITS ORIGINAL (READABLE) FORMAT. THE ORIGINAL MESSAGE IS CALLED THE PLAINTEXT MESSAGE. THE ENCRYPTED MESSAGE IS CALLED THE CIPHERTEXT MESSAGE.</a:t>
            </a:r>
          </a:p>
        </p:txBody>
      </p:sp>
      <p:sp>
        <p:nvSpPr>
          <p:cNvPr name="TextBox 9" id="9"/>
          <p:cNvSpPr txBox="true"/>
          <p:nvPr/>
        </p:nvSpPr>
        <p:spPr>
          <a:xfrm rot="0">
            <a:off x="339252" y="1442618"/>
            <a:ext cx="8804472" cy="914410"/>
          </a:xfrm>
          <a:prstGeom prst="rect">
            <a:avLst/>
          </a:prstGeom>
        </p:spPr>
        <p:txBody>
          <a:bodyPr anchor="t" rtlCol="false" tIns="0" lIns="0" bIns="0" rIns="0">
            <a:spAutoFit/>
          </a:bodyPr>
          <a:lstStyle/>
          <a:p>
            <a:pPr algn="l">
              <a:lnSpc>
                <a:spcPts val="7279"/>
              </a:lnSpc>
            </a:pPr>
            <a:r>
              <a:rPr lang="en-US" sz="5199">
                <a:solidFill>
                  <a:srgbClr val="000000"/>
                </a:solidFill>
                <a:latin typeface="Open Sans Bold"/>
              </a:rPr>
              <a:t>Encryption and Decryption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271530"/>
            <a:ext cx="4030466" cy="156286"/>
          </a:xfrm>
          <a:custGeom>
            <a:avLst/>
            <a:gdLst/>
            <a:ahLst/>
            <a:cxnLst/>
            <a:rect r="r" b="b" t="t" l="l"/>
            <a:pathLst>
              <a:path h="156286" w="4030466">
                <a:moveTo>
                  <a:pt x="0" y="0"/>
                </a:moveTo>
                <a:lnTo>
                  <a:pt x="4030466" y="0"/>
                </a:lnTo>
                <a:lnTo>
                  <a:pt x="4030466" y="156287"/>
                </a:lnTo>
                <a:lnTo>
                  <a:pt x="0" y="156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274" y="6909902"/>
            <a:ext cx="7658100" cy="958625"/>
          </a:xfrm>
          <a:custGeom>
            <a:avLst/>
            <a:gdLst/>
            <a:ahLst/>
            <a:cxnLst/>
            <a:rect r="r" b="b" t="t" l="l"/>
            <a:pathLst>
              <a:path h="958625" w="7658100">
                <a:moveTo>
                  <a:pt x="0" y="0"/>
                </a:moveTo>
                <a:lnTo>
                  <a:pt x="7658100" y="0"/>
                </a:lnTo>
                <a:lnTo>
                  <a:pt x="7658100" y="958624"/>
                </a:lnTo>
                <a:lnTo>
                  <a:pt x="0" y="958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03910" y="4155881"/>
            <a:ext cx="7658100" cy="958625"/>
          </a:xfrm>
          <a:custGeom>
            <a:avLst/>
            <a:gdLst/>
            <a:ahLst/>
            <a:cxnLst/>
            <a:rect r="r" b="b" t="t" l="l"/>
            <a:pathLst>
              <a:path h="958625" w="7658100">
                <a:moveTo>
                  <a:pt x="0" y="0"/>
                </a:moveTo>
                <a:lnTo>
                  <a:pt x="7658100" y="0"/>
                </a:lnTo>
                <a:lnTo>
                  <a:pt x="7658100" y="958625"/>
                </a:lnTo>
                <a:lnTo>
                  <a:pt x="0" y="958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31831" y="1581331"/>
            <a:ext cx="7658100" cy="958625"/>
          </a:xfrm>
          <a:custGeom>
            <a:avLst/>
            <a:gdLst/>
            <a:ahLst/>
            <a:cxnLst/>
            <a:rect r="r" b="b" t="t" l="l"/>
            <a:pathLst>
              <a:path h="958625" w="7658100">
                <a:moveTo>
                  <a:pt x="0" y="0"/>
                </a:moveTo>
                <a:lnTo>
                  <a:pt x="7658100" y="0"/>
                </a:lnTo>
                <a:lnTo>
                  <a:pt x="7658100" y="958625"/>
                </a:lnTo>
                <a:lnTo>
                  <a:pt x="0" y="9586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96248" y="697097"/>
            <a:ext cx="427758" cy="427758"/>
          </a:xfrm>
          <a:custGeom>
            <a:avLst/>
            <a:gdLst/>
            <a:ahLst/>
            <a:cxnLst/>
            <a:rect r="r" b="b" t="t" l="l"/>
            <a:pathLst>
              <a:path h="427758" w="427758">
                <a:moveTo>
                  <a:pt x="0" y="0"/>
                </a:moveTo>
                <a:lnTo>
                  <a:pt x="427759" y="0"/>
                </a:lnTo>
                <a:lnTo>
                  <a:pt x="427759" y="427758"/>
                </a:lnTo>
                <a:lnTo>
                  <a:pt x="0" y="4277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a:grpSpLocks noChangeAspect="true"/>
          </p:cNvGrpSpPr>
          <p:nvPr/>
        </p:nvGrpSpPr>
        <p:grpSpPr>
          <a:xfrm rot="0">
            <a:off x="17193997" y="612419"/>
            <a:ext cx="555784" cy="295275"/>
            <a:chOff x="0" y="0"/>
            <a:chExt cx="555790" cy="295275"/>
          </a:xfrm>
        </p:grpSpPr>
        <p:sp>
          <p:nvSpPr>
            <p:cNvPr name="Freeform 8" id="8"/>
            <p:cNvSpPr/>
            <p:nvPr/>
          </p:nvSpPr>
          <p:spPr>
            <a:xfrm flipH="false" flipV="false" rot="0">
              <a:off x="0" y="0"/>
              <a:ext cx="555879" cy="295275"/>
            </a:xfrm>
            <a:custGeom>
              <a:avLst/>
              <a:gdLst/>
              <a:ahLst/>
              <a:cxnLst/>
              <a:rect r="r" b="b" t="t" l="l"/>
              <a:pathLst>
                <a:path h="295275" w="555879">
                  <a:moveTo>
                    <a:pt x="0" y="0"/>
                  </a:moveTo>
                  <a:lnTo>
                    <a:pt x="0" y="74295"/>
                  </a:lnTo>
                  <a:lnTo>
                    <a:pt x="95631" y="148336"/>
                  </a:lnTo>
                  <a:lnTo>
                    <a:pt x="0" y="221996"/>
                  </a:lnTo>
                  <a:lnTo>
                    <a:pt x="0" y="295275"/>
                  </a:lnTo>
                  <a:lnTo>
                    <a:pt x="1397" y="295275"/>
                  </a:lnTo>
                  <a:lnTo>
                    <a:pt x="191643" y="147955"/>
                  </a:lnTo>
                  <a:lnTo>
                    <a:pt x="0" y="0"/>
                  </a:lnTo>
                  <a:close/>
                  <a:moveTo>
                    <a:pt x="182118" y="0"/>
                  </a:moveTo>
                  <a:lnTo>
                    <a:pt x="182118" y="74295"/>
                  </a:lnTo>
                  <a:lnTo>
                    <a:pt x="277749" y="148336"/>
                  </a:lnTo>
                  <a:lnTo>
                    <a:pt x="182118" y="221996"/>
                  </a:lnTo>
                  <a:lnTo>
                    <a:pt x="182118" y="295275"/>
                  </a:lnTo>
                  <a:lnTo>
                    <a:pt x="183515" y="295275"/>
                  </a:lnTo>
                  <a:lnTo>
                    <a:pt x="373761" y="147955"/>
                  </a:lnTo>
                  <a:lnTo>
                    <a:pt x="182118" y="0"/>
                  </a:lnTo>
                  <a:close/>
                  <a:moveTo>
                    <a:pt x="364236" y="0"/>
                  </a:moveTo>
                  <a:lnTo>
                    <a:pt x="364236" y="74295"/>
                  </a:lnTo>
                  <a:lnTo>
                    <a:pt x="459867" y="148336"/>
                  </a:lnTo>
                  <a:lnTo>
                    <a:pt x="364236" y="221996"/>
                  </a:lnTo>
                  <a:lnTo>
                    <a:pt x="364236" y="295275"/>
                  </a:lnTo>
                  <a:lnTo>
                    <a:pt x="365633" y="295275"/>
                  </a:lnTo>
                  <a:lnTo>
                    <a:pt x="555879" y="147955"/>
                  </a:lnTo>
                  <a:lnTo>
                    <a:pt x="364236" y="0"/>
                  </a:lnTo>
                  <a:close/>
                </a:path>
              </a:pathLst>
            </a:custGeom>
            <a:solidFill>
              <a:srgbClr val="C471ED"/>
            </a:solidFill>
          </p:spPr>
        </p:sp>
      </p:grpSp>
      <p:sp>
        <p:nvSpPr>
          <p:cNvPr name="Freeform 9" id="9"/>
          <p:cNvSpPr/>
          <p:nvPr/>
        </p:nvSpPr>
        <p:spPr>
          <a:xfrm flipH="false" flipV="false" rot="0">
            <a:off x="8855002" y="1061495"/>
            <a:ext cx="8334375" cy="2647950"/>
          </a:xfrm>
          <a:custGeom>
            <a:avLst/>
            <a:gdLst/>
            <a:ahLst/>
            <a:cxnLst/>
            <a:rect r="r" b="b" t="t" l="l"/>
            <a:pathLst>
              <a:path h="2647950" w="8334375">
                <a:moveTo>
                  <a:pt x="0" y="0"/>
                </a:moveTo>
                <a:lnTo>
                  <a:pt x="8334375" y="0"/>
                </a:lnTo>
                <a:lnTo>
                  <a:pt x="8334375" y="2647950"/>
                </a:lnTo>
                <a:lnTo>
                  <a:pt x="0" y="2647950"/>
                </a:lnTo>
                <a:lnTo>
                  <a:pt x="0" y="0"/>
                </a:lnTo>
                <a:close/>
              </a:path>
            </a:pathLst>
          </a:custGeom>
          <a:blipFill>
            <a:blip r:embed="rId12"/>
            <a:stretch>
              <a:fillRect l="0" t="0" r="0" b="0"/>
            </a:stretch>
          </a:blipFill>
        </p:spPr>
      </p:sp>
      <p:sp>
        <p:nvSpPr>
          <p:cNvPr name="Freeform 10" id="10"/>
          <p:cNvSpPr/>
          <p:nvPr/>
        </p:nvSpPr>
        <p:spPr>
          <a:xfrm flipH="false" flipV="false" rot="0">
            <a:off x="7938087" y="3577695"/>
            <a:ext cx="10172700" cy="6353175"/>
          </a:xfrm>
          <a:custGeom>
            <a:avLst/>
            <a:gdLst/>
            <a:ahLst/>
            <a:cxnLst/>
            <a:rect r="r" b="b" t="t" l="l"/>
            <a:pathLst>
              <a:path h="6353175" w="10172700">
                <a:moveTo>
                  <a:pt x="0" y="0"/>
                </a:moveTo>
                <a:lnTo>
                  <a:pt x="10172700" y="0"/>
                </a:lnTo>
                <a:lnTo>
                  <a:pt x="10172700" y="6353175"/>
                </a:lnTo>
                <a:lnTo>
                  <a:pt x="0" y="6353175"/>
                </a:lnTo>
                <a:lnTo>
                  <a:pt x="0" y="0"/>
                </a:lnTo>
                <a:close/>
              </a:path>
            </a:pathLst>
          </a:custGeom>
          <a:blipFill>
            <a:blip r:embed="rId13"/>
            <a:stretch>
              <a:fillRect l="0" t="0" r="0" b="0"/>
            </a:stretch>
          </a:blipFill>
        </p:spPr>
      </p:sp>
      <p:sp>
        <p:nvSpPr>
          <p:cNvPr name="TextBox 11" id="11"/>
          <p:cNvSpPr txBox="true"/>
          <p:nvPr/>
        </p:nvSpPr>
        <p:spPr>
          <a:xfrm rot="0">
            <a:off x="683104" y="7949717"/>
            <a:ext cx="6082888" cy="1592510"/>
          </a:xfrm>
          <a:prstGeom prst="rect">
            <a:avLst/>
          </a:prstGeom>
        </p:spPr>
        <p:txBody>
          <a:bodyPr anchor="t" rtlCol="false" tIns="0" lIns="0" bIns="0" rIns="0">
            <a:spAutoFit/>
          </a:bodyPr>
          <a:lstStyle/>
          <a:p>
            <a:pPr algn="l">
              <a:lnSpc>
                <a:spcPts val="3075"/>
              </a:lnSpc>
            </a:pPr>
            <a:r>
              <a:rPr lang="en-US" sz="2199">
                <a:solidFill>
                  <a:srgbClr val="18072B"/>
                </a:solidFill>
                <a:latin typeface="Kollektif"/>
              </a:rPr>
              <a:t>1.Thorough Research and Understanding:  </a:t>
            </a:r>
          </a:p>
          <a:p>
            <a:pPr algn="l">
              <a:lnSpc>
                <a:spcPts val="3075"/>
              </a:lnSpc>
            </a:pPr>
            <a:r>
              <a:rPr lang="en-US" sz="2199">
                <a:solidFill>
                  <a:srgbClr val="18072B"/>
                </a:solidFill>
                <a:latin typeface="Kollektif"/>
              </a:rPr>
              <a:t>2.Security-Centric Development:</a:t>
            </a:r>
          </a:p>
          <a:p>
            <a:pPr algn="l">
              <a:lnSpc>
                <a:spcPts val="3075"/>
              </a:lnSpc>
            </a:pPr>
            <a:r>
              <a:rPr lang="en-US" sz="2199">
                <a:solidFill>
                  <a:srgbClr val="18072B"/>
                </a:solidFill>
                <a:latin typeface="Kollektif"/>
              </a:rPr>
              <a:t>3.Validation and Error Handling: </a:t>
            </a:r>
          </a:p>
          <a:p>
            <a:pPr algn="l">
              <a:lnSpc>
                <a:spcPts val="3075"/>
              </a:lnSpc>
            </a:pPr>
          </a:p>
        </p:txBody>
      </p:sp>
      <p:sp>
        <p:nvSpPr>
          <p:cNvPr name="TextBox 12" id="12"/>
          <p:cNvSpPr txBox="true"/>
          <p:nvPr/>
        </p:nvSpPr>
        <p:spPr>
          <a:xfrm rot="0">
            <a:off x="803910" y="5262382"/>
            <a:ext cx="5373691" cy="1201985"/>
          </a:xfrm>
          <a:prstGeom prst="rect">
            <a:avLst/>
          </a:prstGeom>
        </p:spPr>
        <p:txBody>
          <a:bodyPr anchor="t" rtlCol="false" tIns="0" lIns="0" bIns="0" rIns="0">
            <a:spAutoFit/>
          </a:bodyPr>
          <a:lstStyle/>
          <a:p>
            <a:pPr algn="l">
              <a:lnSpc>
                <a:spcPts val="3075"/>
              </a:lnSpc>
            </a:pPr>
            <a:r>
              <a:rPr lang="en-US" sz="2199">
                <a:solidFill>
                  <a:srgbClr val="18072B"/>
                </a:solidFill>
                <a:latin typeface="Kollektif"/>
              </a:rPr>
              <a:t>1.Security Concerns</a:t>
            </a:r>
          </a:p>
          <a:p>
            <a:pPr algn="l">
              <a:lnSpc>
                <a:spcPts val="3075"/>
              </a:lnSpc>
            </a:pPr>
            <a:r>
              <a:rPr lang="en-US" sz="2199">
                <a:solidFill>
                  <a:srgbClr val="18072B"/>
                </a:solidFill>
                <a:latin typeface="Kollektif"/>
              </a:rPr>
              <a:t> 2.Error Handling and Validation</a:t>
            </a:r>
          </a:p>
          <a:p>
            <a:pPr algn="l">
              <a:lnSpc>
                <a:spcPts val="3075"/>
              </a:lnSpc>
            </a:pPr>
            <a:r>
              <a:rPr lang="en-US" sz="2199">
                <a:solidFill>
                  <a:srgbClr val="18072B"/>
                </a:solidFill>
                <a:latin typeface="Kollektif"/>
              </a:rPr>
              <a:t> 3.Database Management</a:t>
            </a:r>
          </a:p>
        </p:txBody>
      </p:sp>
      <p:sp>
        <p:nvSpPr>
          <p:cNvPr name="TextBox 13" id="13"/>
          <p:cNvSpPr txBox="true"/>
          <p:nvPr/>
        </p:nvSpPr>
        <p:spPr>
          <a:xfrm rot="0">
            <a:off x="922306" y="2503646"/>
            <a:ext cx="6325276" cy="1201985"/>
          </a:xfrm>
          <a:prstGeom prst="rect">
            <a:avLst/>
          </a:prstGeom>
        </p:spPr>
        <p:txBody>
          <a:bodyPr anchor="t" rtlCol="false" tIns="0" lIns="0" bIns="0" rIns="0">
            <a:spAutoFit/>
          </a:bodyPr>
          <a:lstStyle/>
          <a:p>
            <a:pPr algn="l">
              <a:lnSpc>
                <a:spcPts val="3075"/>
              </a:lnSpc>
            </a:pPr>
            <a:r>
              <a:rPr lang="en-US" sz="2199">
                <a:solidFill>
                  <a:srgbClr val="18072B"/>
                </a:solidFill>
                <a:latin typeface="Kollektif"/>
              </a:rPr>
              <a:t>1.Bot Creation and Setup</a:t>
            </a:r>
          </a:p>
          <a:p>
            <a:pPr algn="l">
              <a:lnSpc>
                <a:spcPts val="3075"/>
              </a:lnSpc>
            </a:pPr>
            <a:r>
              <a:rPr lang="en-US" sz="2199">
                <a:solidFill>
                  <a:srgbClr val="18072B"/>
                </a:solidFill>
                <a:latin typeface="Kollektif"/>
              </a:rPr>
              <a:t> 2.Encryption and Decryption Logic</a:t>
            </a:r>
          </a:p>
          <a:p>
            <a:pPr algn="l">
              <a:lnSpc>
                <a:spcPts val="3075"/>
              </a:lnSpc>
            </a:pPr>
            <a:r>
              <a:rPr lang="en-US" sz="2199">
                <a:solidFill>
                  <a:srgbClr val="18072B"/>
                </a:solidFill>
                <a:latin typeface="Kollektif"/>
              </a:rPr>
              <a:t> 3.Database Integration</a:t>
            </a:r>
          </a:p>
        </p:txBody>
      </p:sp>
      <p:sp>
        <p:nvSpPr>
          <p:cNvPr name="TextBox 14" id="14"/>
          <p:cNvSpPr txBox="true"/>
          <p:nvPr/>
        </p:nvSpPr>
        <p:spPr>
          <a:xfrm rot="0">
            <a:off x="2958408" y="4443708"/>
            <a:ext cx="3219193" cy="614058"/>
          </a:xfrm>
          <a:prstGeom prst="rect">
            <a:avLst/>
          </a:prstGeom>
        </p:spPr>
        <p:txBody>
          <a:bodyPr anchor="t" rtlCol="false" tIns="0" lIns="0" bIns="0" rIns="0">
            <a:spAutoFit/>
          </a:bodyPr>
          <a:lstStyle/>
          <a:p>
            <a:pPr algn="l">
              <a:lnSpc>
                <a:spcPts val="2379"/>
              </a:lnSpc>
            </a:pPr>
            <a:r>
              <a:rPr lang="en-US" sz="1699" spc="67">
                <a:solidFill>
                  <a:srgbClr val="000000"/>
                </a:solidFill>
                <a:latin typeface="Kollektif Bold"/>
              </a:rPr>
              <a:t>CHALLENGES ENCOUNTERED:</a:t>
            </a:r>
          </a:p>
        </p:txBody>
      </p:sp>
      <p:sp>
        <p:nvSpPr>
          <p:cNvPr name="TextBox 15" id="15"/>
          <p:cNvSpPr txBox="true"/>
          <p:nvPr/>
        </p:nvSpPr>
        <p:spPr>
          <a:xfrm rot="0">
            <a:off x="2013842" y="7190737"/>
            <a:ext cx="5233740" cy="614058"/>
          </a:xfrm>
          <a:prstGeom prst="rect">
            <a:avLst/>
          </a:prstGeom>
        </p:spPr>
        <p:txBody>
          <a:bodyPr anchor="t" rtlCol="false" tIns="0" lIns="0" bIns="0" rIns="0">
            <a:spAutoFit/>
          </a:bodyPr>
          <a:lstStyle/>
          <a:p>
            <a:pPr algn="l">
              <a:lnSpc>
                <a:spcPts val="2379"/>
              </a:lnSpc>
            </a:pPr>
            <a:r>
              <a:rPr lang="en-US" sz="1699" spc="67">
                <a:solidFill>
                  <a:srgbClr val="000000"/>
                </a:solidFill>
                <a:latin typeface="Kollektif Bold"/>
              </a:rPr>
              <a:t>APPROACHES USED TO RESOLVE CHALLENGES:</a:t>
            </a:r>
          </a:p>
        </p:txBody>
      </p:sp>
      <p:sp>
        <p:nvSpPr>
          <p:cNvPr name="TextBox 16" id="16"/>
          <p:cNvSpPr txBox="true"/>
          <p:nvPr/>
        </p:nvSpPr>
        <p:spPr>
          <a:xfrm rot="0">
            <a:off x="1065400" y="1869157"/>
            <a:ext cx="7386638" cy="614058"/>
          </a:xfrm>
          <a:prstGeom prst="rect">
            <a:avLst/>
          </a:prstGeom>
        </p:spPr>
        <p:txBody>
          <a:bodyPr anchor="t" rtlCol="false" tIns="0" lIns="0" bIns="0" rIns="0">
            <a:spAutoFit/>
          </a:bodyPr>
          <a:lstStyle/>
          <a:p>
            <a:pPr algn="l">
              <a:lnSpc>
                <a:spcPts val="2379"/>
              </a:lnSpc>
            </a:pPr>
            <a:r>
              <a:rPr lang="en-US" sz="1699" spc="67">
                <a:solidFill>
                  <a:srgbClr val="000000"/>
                </a:solidFill>
                <a:latin typeface="Kollektif Bold"/>
              </a:rPr>
              <a:t>DURING THE PROJECT, THE FOLLOWING TASKS WERE COMPLETED: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53218" y="2288041"/>
            <a:ext cx="13581564" cy="6970259"/>
          </a:xfrm>
          <a:custGeom>
            <a:avLst/>
            <a:gdLst/>
            <a:ahLst/>
            <a:cxnLst/>
            <a:rect r="r" b="b" t="t" l="l"/>
            <a:pathLst>
              <a:path h="6970259" w="13581564">
                <a:moveTo>
                  <a:pt x="0" y="0"/>
                </a:moveTo>
                <a:lnTo>
                  <a:pt x="13581564" y="0"/>
                </a:lnTo>
                <a:lnTo>
                  <a:pt x="13581564" y="6970259"/>
                </a:lnTo>
                <a:lnTo>
                  <a:pt x="0" y="6970259"/>
                </a:lnTo>
                <a:lnTo>
                  <a:pt x="0" y="0"/>
                </a:lnTo>
                <a:close/>
              </a:path>
            </a:pathLst>
          </a:custGeom>
          <a:blipFill>
            <a:blip r:embed="rId2"/>
            <a:stretch>
              <a:fillRect l="0" t="0" r="0" b="0"/>
            </a:stretch>
          </a:blipFill>
        </p:spPr>
      </p:sp>
      <p:sp>
        <p:nvSpPr>
          <p:cNvPr name="Freeform 3" id="3"/>
          <p:cNvSpPr/>
          <p:nvPr/>
        </p:nvSpPr>
        <p:spPr>
          <a:xfrm flipH="false" flipV="false" rot="0">
            <a:off x="2655114" y="626450"/>
            <a:ext cx="11583004" cy="1449936"/>
          </a:xfrm>
          <a:custGeom>
            <a:avLst/>
            <a:gdLst/>
            <a:ahLst/>
            <a:cxnLst/>
            <a:rect r="r" b="b" t="t" l="l"/>
            <a:pathLst>
              <a:path h="1449936" w="11583004">
                <a:moveTo>
                  <a:pt x="0" y="0"/>
                </a:moveTo>
                <a:lnTo>
                  <a:pt x="11583004" y="0"/>
                </a:lnTo>
                <a:lnTo>
                  <a:pt x="11583004" y="1449935"/>
                </a:lnTo>
                <a:lnTo>
                  <a:pt x="0" y="14499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346651" y="488726"/>
            <a:ext cx="10199929" cy="1658707"/>
          </a:xfrm>
          <a:prstGeom prst="rect">
            <a:avLst/>
          </a:prstGeom>
        </p:spPr>
        <p:txBody>
          <a:bodyPr anchor="t" rtlCol="false" tIns="0" lIns="0" bIns="0" rIns="0">
            <a:spAutoFit/>
          </a:bodyPr>
          <a:lstStyle/>
          <a:p>
            <a:pPr algn="ctr">
              <a:lnSpc>
                <a:spcPts val="11483"/>
              </a:lnSpc>
              <a:spcBef>
                <a:spcPct val="0"/>
              </a:spcBef>
            </a:pPr>
            <a:r>
              <a:rPr lang="en-US" sz="10843" spc="433">
                <a:solidFill>
                  <a:srgbClr val="000000"/>
                </a:solidFill>
                <a:latin typeface="Kollektif Bold"/>
              </a:rPr>
              <a:t>Class diagram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55114" y="626450"/>
            <a:ext cx="11583004" cy="1449936"/>
          </a:xfrm>
          <a:custGeom>
            <a:avLst/>
            <a:gdLst/>
            <a:ahLst/>
            <a:cxnLst/>
            <a:rect r="r" b="b" t="t" l="l"/>
            <a:pathLst>
              <a:path h="1449936" w="11583004">
                <a:moveTo>
                  <a:pt x="0" y="0"/>
                </a:moveTo>
                <a:lnTo>
                  <a:pt x="11583004" y="0"/>
                </a:lnTo>
                <a:lnTo>
                  <a:pt x="11583004" y="1449935"/>
                </a:lnTo>
                <a:lnTo>
                  <a:pt x="0" y="1449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210189" y="2216340"/>
            <a:ext cx="3466748" cy="7796984"/>
            <a:chOff x="0" y="0"/>
            <a:chExt cx="4622330" cy="10395979"/>
          </a:xfrm>
        </p:grpSpPr>
        <p:sp>
          <p:nvSpPr>
            <p:cNvPr name="Freeform 4" id="4"/>
            <p:cNvSpPr/>
            <p:nvPr/>
          </p:nvSpPr>
          <p:spPr>
            <a:xfrm flipH="false" flipV="false" rot="0">
              <a:off x="0" y="0"/>
              <a:ext cx="4622292" cy="10395966"/>
            </a:xfrm>
            <a:custGeom>
              <a:avLst/>
              <a:gdLst/>
              <a:ahLst/>
              <a:cxnLst/>
              <a:rect r="r" b="b" t="t" l="l"/>
              <a:pathLst>
                <a:path h="10395966" w="4622292">
                  <a:moveTo>
                    <a:pt x="292100" y="0"/>
                  </a:moveTo>
                  <a:cubicBezTo>
                    <a:pt x="214630" y="0"/>
                    <a:pt x="140335" y="30734"/>
                    <a:pt x="85598" y="85598"/>
                  </a:cubicBezTo>
                  <a:cubicBezTo>
                    <a:pt x="30861" y="140462"/>
                    <a:pt x="0" y="214630"/>
                    <a:pt x="0" y="292100"/>
                  </a:cubicBezTo>
                  <a:lnTo>
                    <a:pt x="0" y="10103866"/>
                  </a:lnTo>
                  <a:cubicBezTo>
                    <a:pt x="0" y="10181336"/>
                    <a:pt x="30734" y="10255631"/>
                    <a:pt x="85598" y="10310368"/>
                  </a:cubicBezTo>
                  <a:cubicBezTo>
                    <a:pt x="140462" y="10365105"/>
                    <a:pt x="214503" y="10395839"/>
                    <a:pt x="291846" y="10395966"/>
                  </a:cubicBezTo>
                  <a:lnTo>
                    <a:pt x="4330446" y="10395966"/>
                  </a:lnTo>
                  <a:cubicBezTo>
                    <a:pt x="4407789" y="10395839"/>
                    <a:pt x="4482084" y="10365105"/>
                    <a:pt x="4536694" y="10310368"/>
                  </a:cubicBezTo>
                  <a:cubicBezTo>
                    <a:pt x="4591304" y="10255631"/>
                    <a:pt x="4622292" y="10181337"/>
                    <a:pt x="4622292" y="10103866"/>
                  </a:cubicBezTo>
                  <a:lnTo>
                    <a:pt x="4622292" y="292100"/>
                  </a:lnTo>
                  <a:cubicBezTo>
                    <a:pt x="4622292" y="214630"/>
                    <a:pt x="4591558" y="140335"/>
                    <a:pt x="4536694" y="85598"/>
                  </a:cubicBezTo>
                  <a:cubicBezTo>
                    <a:pt x="4481830" y="30861"/>
                    <a:pt x="4407662" y="0"/>
                    <a:pt x="4330192" y="0"/>
                  </a:cubicBezTo>
                  <a:close/>
                </a:path>
              </a:pathLst>
            </a:custGeom>
            <a:blipFill>
              <a:blip r:embed="rId4"/>
              <a:stretch>
                <a:fillRect l="-1922" t="0" r="-1203" b="-41"/>
              </a:stretch>
            </a:blipFill>
          </p:spPr>
        </p:sp>
      </p:grpSp>
      <p:sp>
        <p:nvSpPr>
          <p:cNvPr name="Freeform 5" id="5"/>
          <p:cNvSpPr/>
          <p:nvPr/>
        </p:nvSpPr>
        <p:spPr>
          <a:xfrm flipH="false" flipV="false" rot="0">
            <a:off x="4676937" y="2216340"/>
            <a:ext cx="13697916" cy="3573370"/>
          </a:xfrm>
          <a:custGeom>
            <a:avLst/>
            <a:gdLst/>
            <a:ahLst/>
            <a:cxnLst/>
            <a:rect r="r" b="b" t="t" l="l"/>
            <a:pathLst>
              <a:path h="3573370" w="13697916">
                <a:moveTo>
                  <a:pt x="0" y="0"/>
                </a:moveTo>
                <a:lnTo>
                  <a:pt x="13697916" y="0"/>
                </a:lnTo>
                <a:lnTo>
                  <a:pt x="13697916" y="3573369"/>
                </a:lnTo>
                <a:lnTo>
                  <a:pt x="0" y="3573369"/>
                </a:lnTo>
                <a:lnTo>
                  <a:pt x="0" y="0"/>
                </a:lnTo>
                <a:close/>
              </a:path>
            </a:pathLst>
          </a:custGeom>
          <a:blipFill>
            <a:blip r:embed="rId5"/>
            <a:stretch>
              <a:fillRect l="0" t="0" r="0" b="0"/>
            </a:stretch>
          </a:blipFill>
        </p:spPr>
      </p:sp>
      <p:sp>
        <p:nvSpPr>
          <p:cNvPr name="Freeform 6" id="6"/>
          <p:cNvSpPr/>
          <p:nvPr/>
        </p:nvSpPr>
        <p:spPr>
          <a:xfrm flipH="false" flipV="false" rot="0">
            <a:off x="4579622" y="5789709"/>
            <a:ext cx="13708378" cy="4061107"/>
          </a:xfrm>
          <a:custGeom>
            <a:avLst/>
            <a:gdLst/>
            <a:ahLst/>
            <a:cxnLst/>
            <a:rect r="r" b="b" t="t" l="l"/>
            <a:pathLst>
              <a:path h="4061107" w="13708378">
                <a:moveTo>
                  <a:pt x="0" y="0"/>
                </a:moveTo>
                <a:lnTo>
                  <a:pt x="13708378" y="0"/>
                </a:lnTo>
                <a:lnTo>
                  <a:pt x="13708378" y="4061107"/>
                </a:lnTo>
                <a:lnTo>
                  <a:pt x="0" y="4061107"/>
                </a:lnTo>
                <a:lnTo>
                  <a:pt x="0" y="0"/>
                </a:lnTo>
                <a:close/>
              </a:path>
            </a:pathLst>
          </a:custGeom>
          <a:blipFill>
            <a:blip r:embed="rId6"/>
            <a:stretch>
              <a:fillRect l="0" t="0" r="0" b="0"/>
            </a:stretch>
          </a:blipFill>
        </p:spPr>
      </p:sp>
      <p:sp>
        <p:nvSpPr>
          <p:cNvPr name="TextBox 7" id="7"/>
          <p:cNvSpPr txBox="true"/>
          <p:nvPr/>
        </p:nvSpPr>
        <p:spPr>
          <a:xfrm rot="0">
            <a:off x="4412745" y="759553"/>
            <a:ext cx="8067743" cy="1136104"/>
          </a:xfrm>
          <a:prstGeom prst="rect">
            <a:avLst/>
          </a:prstGeom>
        </p:spPr>
        <p:txBody>
          <a:bodyPr anchor="t" rtlCol="false" tIns="0" lIns="0" bIns="0" rIns="0">
            <a:spAutoFit/>
          </a:bodyPr>
          <a:lstStyle/>
          <a:p>
            <a:pPr algn="ctr">
              <a:lnSpc>
                <a:spcPts val="7851"/>
              </a:lnSpc>
              <a:spcBef>
                <a:spcPct val="0"/>
              </a:spcBef>
            </a:pPr>
            <a:r>
              <a:rPr lang="en-US" sz="7414" spc="296">
                <a:solidFill>
                  <a:srgbClr val="000000"/>
                </a:solidFill>
                <a:latin typeface="Kollektif Bold"/>
              </a:rPr>
              <a:t>Activity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55114" y="626450"/>
            <a:ext cx="11583004" cy="1449936"/>
          </a:xfrm>
          <a:custGeom>
            <a:avLst/>
            <a:gdLst/>
            <a:ahLst/>
            <a:cxnLst/>
            <a:rect r="r" b="b" t="t" l="l"/>
            <a:pathLst>
              <a:path h="1449936" w="11583004">
                <a:moveTo>
                  <a:pt x="0" y="0"/>
                </a:moveTo>
                <a:lnTo>
                  <a:pt x="11583004" y="0"/>
                </a:lnTo>
                <a:lnTo>
                  <a:pt x="11583004" y="1449935"/>
                </a:lnTo>
                <a:lnTo>
                  <a:pt x="0" y="1449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55114" y="797417"/>
            <a:ext cx="11727891" cy="815215"/>
          </a:xfrm>
          <a:prstGeom prst="rect">
            <a:avLst/>
          </a:prstGeom>
        </p:spPr>
        <p:txBody>
          <a:bodyPr anchor="t" rtlCol="false" tIns="0" lIns="0" bIns="0" rIns="0">
            <a:spAutoFit/>
          </a:bodyPr>
          <a:lstStyle/>
          <a:p>
            <a:pPr algn="ctr">
              <a:lnSpc>
                <a:spcPts val="5400"/>
              </a:lnSpc>
              <a:spcBef>
                <a:spcPct val="0"/>
              </a:spcBef>
            </a:pPr>
            <a:r>
              <a:rPr lang="en-US" sz="5099" spc="203">
                <a:solidFill>
                  <a:srgbClr val="000000"/>
                </a:solidFill>
                <a:latin typeface="Kollektif Bold"/>
              </a:rPr>
              <a:t>Conclusion</a:t>
            </a:r>
          </a:p>
        </p:txBody>
      </p:sp>
      <p:sp>
        <p:nvSpPr>
          <p:cNvPr name="TextBox 4" id="4"/>
          <p:cNvSpPr txBox="true"/>
          <p:nvPr/>
        </p:nvSpPr>
        <p:spPr>
          <a:xfrm rot="0">
            <a:off x="286373" y="3505009"/>
            <a:ext cx="18001627" cy="5244154"/>
          </a:xfrm>
          <a:prstGeom prst="rect">
            <a:avLst/>
          </a:prstGeom>
        </p:spPr>
        <p:txBody>
          <a:bodyPr anchor="t" rtlCol="false" tIns="0" lIns="0" bIns="0" rIns="0">
            <a:spAutoFit/>
          </a:bodyPr>
          <a:lstStyle/>
          <a:p>
            <a:pPr algn="ctr">
              <a:lnSpc>
                <a:spcPts val="2572"/>
              </a:lnSpc>
              <a:spcBef>
                <a:spcPct val="0"/>
              </a:spcBef>
            </a:pPr>
            <a:r>
              <a:rPr lang="en-US" sz="2429" spc="97">
                <a:solidFill>
                  <a:srgbClr val="000000"/>
                </a:solidFill>
                <a:latin typeface="Kollektif Bold"/>
              </a:rPr>
              <a:t>Bot Development: We created a functional Telegram bot using Telebot library, implementing features to encrypt and decrypt text messages.</a:t>
            </a:r>
          </a:p>
          <a:p>
            <a:pPr algn="ctr">
              <a:lnSpc>
                <a:spcPts val="2572"/>
              </a:lnSpc>
              <a:spcBef>
                <a:spcPct val="0"/>
              </a:spcBef>
            </a:pPr>
          </a:p>
          <a:p>
            <a:pPr algn="ctr">
              <a:lnSpc>
                <a:spcPts val="2572"/>
              </a:lnSpc>
              <a:spcBef>
                <a:spcPct val="0"/>
              </a:spcBef>
            </a:pPr>
            <a:r>
              <a:rPr lang="en-US" sz="2429" spc="97">
                <a:solidFill>
                  <a:srgbClr val="000000"/>
                </a:solidFill>
                <a:latin typeface="Kollektif Bold"/>
              </a:rPr>
              <a:t>Encryption Logic: We incorporated encryption and decryption functionalities, ensuring data security using established encryption algorithms.</a:t>
            </a:r>
          </a:p>
          <a:p>
            <a:pPr algn="ctr">
              <a:lnSpc>
                <a:spcPts val="2572"/>
              </a:lnSpc>
              <a:spcBef>
                <a:spcPct val="0"/>
              </a:spcBef>
            </a:pPr>
          </a:p>
          <a:p>
            <a:pPr algn="ctr">
              <a:lnSpc>
                <a:spcPts val="2572"/>
              </a:lnSpc>
              <a:spcBef>
                <a:spcPct val="0"/>
              </a:spcBef>
            </a:pPr>
            <a:r>
              <a:rPr lang="en-US" sz="2429" spc="97">
                <a:solidFill>
                  <a:srgbClr val="000000"/>
                </a:solidFill>
                <a:latin typeface="Kollektif Bold"/>
              </a:rPr>
              <a:t>Database Integration: We seamlessly integrated a MySQL database, allowing us to store encrypted text alongside relevant information, enabling secure retrieval.</a:t>
            </a:r>
          </a:p>
          <a:p>
            <a:pPr algn="ctr">
              <a:lnSpc>
                <a:spcPts val="2572"/>
              </a:lnSpc>
              <a:spcBef>
                <a:spcPct val="0"/>
              </a:spcBef>
            </a:pPr>
          </a:p>
          <a:p>
            <a:pPr algn="ctr">
              <a:lnSpc>
                <a:spcPts val="2572"/>
              </a:lnSpc>
              <a:spcBef>
                <a:spcPct val="0"/>
              </a:spcBef>
            </a:pPr>
            <a:r>
              <a:rPr lang="en-US" sz="2429" spc="97">
                <a:solidFill>
                  <a:srgbClr val="000000"/>
                </a:solidFill>
                <a:latin typeface="Kollektif Bold"/>
              </a:rPr>
              <a:t>However, our journey wasn't without challenges. We faced several hurdles along the way:</a:t>
            </a:r>
          </a:p>
          <a:p>
            <a:pPr algn="ctr">
              <a:lnSpc>
                <a:spcPts val="2572"/>
              </a:lnSpc>
              <a:spcBef>
                <a:spcPct val="0"/>
              </a:spcBef>
            </a:pPr>
          </a:p>
          <a:p>
            <a:pPr algn="ctr">
              <a:lnSpc>
                <a:spcPts val="2572"/>
              </a:lnSpc>
              <a:spcBef>
                <a:spcPct val="0"/>
              </a:spcBef>
            </a:pPr>
            <a:r>
              <a:rPr lang="en-US" sz="2429" spc="97">
                <a:solidFill>
                  <a:srgbClr val="000000"/>
                </a:solidFill>
                <a:latin typeface="Kollektif Bold"/>
              </a:rPr>
              <a:t>Security Concerns: Implementing encryption securely while ensuring user data safety was a primary concern.</a:t>
            </a:r>
          </a:p>
          <a:p>
            <a:pPr algn="ctr">
              <a:lnSpc>
                <a:spcPts val="2572"/>
              </a:lnSpc>
              <a:spcBef>
                <a:spcPct val="0"/>
              </a:spcBef>
            </a:pPr>
            <a:r>
              <a:rPr lang="en-US" sz="2429" spc="97">
                <a:solidFill>
                  <a:srgbClr val="000000"/>
                </a:solidFill>
                <a:latin typeface="Kollektif Bold"/>
              </a:rPr>
              <a:t>User Input Validation: Handling various user inputs for encryption keys and text required meticulous validation and error handling.</a:t>
            </a:r>
          </a:p>
          <a:p>
            <a:pPr algn="ctr">
              <a:lnSpc>
                <a:spcPts val="2572"/>
              </a:lnSpc>
              <a:spcBef>
                <a:spcPct val="0"/>
              </a:spcBef>
            </a:pPr>
            <a:r>
              <a:rPr lang="en-US" sz="2429" spc="97">
                <a:solidFill>
                  <a:srgbClr val="000000"/>
                </a:solidFill>
                <a:latin typeface="Kollektif Bold"/>
              </a:rPr>
              <a:t>Performance Optimization: Ensuring the bot's performance and scalability as user traffic increased demanded careful optimization.</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879841" y="2720397"/>
            <a:ext cx="8528309" cy="4196600"/>
          </a:xfrm>
          <a:prstGeom prst="rect">
            <a:avLst/>
          </a:prstGeom>
        </p:spPr>
        <p:txBody>
          <a:bodyPr anchor="t" rtlCol="false" tIns="0" lIns="0" bIns="0" rIns="0">
            <a:spAutoFit/>
          </a:bodyPr>
          <a:lstStyle/>
          <a:p>
            <a:pPr algn="l">
              <a:lnSpc>
                <a:spcPts val="18255"/>
              </a:lnSpc>
            </a:pPr>
            <a:r>
              <a:rPr lang="en-US" sz="15099" spc="1585">
                <a:solidFill>
                  <a:srgbClr val="18072B"/>
                </a:solidFill>
                <a:latin typeface="Roboto Bold"/>
              </a:rPr>
              <a:t>THANK</a:t>
            </a:r>
          </a:p>
          <a:p>
            <a:pPr algn="ctr">
              <a:lnSpc>
                <a:spcPts val="11445"/>
              </a:lnSpc>
            </a:pPr>
            <a:r>
              <a:rPr lang="en-US" sz="15099" spc="1585">
                <a:solidFill>
                  <a:srgbClr val="18072B"/>
                </a:solidFill>
                <a:latin typeface="Roboto Bold"/>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DAF3vOMNVEA</dc:identifier>
  <dcterms:modified xsi:type="dcterms:W3CDTF">2011-08-01T06:04:30Z</dcterms:modified>
  <cp:revision>1</cp:revision>
  <dc:title>Our Team (1).pdf</dc:title>
</cp:coreProperties>
</file>